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50"/>
  </p:notesMasterIdLst>
  <p:sldIdLst>
    <p:sldId id="257" r:id="rId2"/>
    <p:sldId id="542" r:id="rId3"/>
    <p:sldId id="543" r:id="rId4"/>
    <p:sldId id="614" r:id="rId5"/>
    <p:sldId id="615" r:id="rId6"/>
    <p:sldId id="616" r:id="rId7"/>
    <p:sldId id="617" r:id="rId8"/>
    <p:sldId id="618" r:id="rId9"/>
    <p:sldId id="619" r:id="rId10"/>
    <p:sldId id="620" r:id="rId11"/>
    <p:sldId id="626" r:id="rId12"/>
    <p:sldId id="627" r:id="rId13"/>
    <p:sldId id="628" r:id="rId14"/>
    <p:sldId id="629" r:id="rId15"/>
    <p:sldId id="631" r:id="rId16"/>
    <p:sldId id="630" r:id="rId17"/>
    <p:sldId id="632" r:id="rId18"/>
    <p:sldId id="633" r:id="rId19"/>
    <p:sldId id="634" r:id="rId20"/>
    <p:sldId id="635" r:id="rId21"/>
    <p:sldId id="636" r:id="rId22"/>
    <p:sldId id="624" r:id="rId23"/>
    <p:sldId id="395" r:id="rId24"/>
    <p:sldId id="396" r:id="rId25"/>
    <p:sldId id="539" r:id="rId26"/>
    <p:sldId id="540" r:id="rId27"/>
    <p:sldId id="541" r:id="rId28"/>
    <p:sldId id="613" r:id="rId29"/>
    <p:sldId id="637" r:id="rId30"/>
    <p:sldId id="638" r:id="rId31"/>
    <p:sldId id="639" r:id="rId32"/>
    <p:sldId id="640" r:id="rId33"/>
    <p:sldId id="641" r:id="rId34"/>
    <p:sldId id="642" r:id="rId35"/>
    <p:sldId id="643" r:id="rId36"/>
    <p:sldId id="644" r:id="rId37"/>
    <p:sldId id="645" r:id="rId38"/>
    <p:sldId id="646" r:id="rId39"/>
    <p:sldId id="647" r:id="rId40"/>
    <p:sldId id="648" r:id="rId41"/>
    <p:sldId id="649" r:id="rId42"/>
    <p:sldId id="650" r:id="rId43"/>
    <p:sldId id="651" r:id="rId44"/>
    <p:sldId id="652" r:id="rId45"/>
    <p:sldId id="653" r:id="rId46"/>
    <p:sldId id="654" r:id="rId47"/>
    <p:sldId id="655" r:id="rId48"/>
    <p:sldId id="270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9C7D4F-EA7E-4B71-BF9D-77165F34AD52}">
          <p14:sldIdLst>
            <p14:sldId id="257"/>
            <p14:sldId id="542"/>
            <p14:sldId id="543"/>
            <p14:sldId id="614"/>
            <p14:sldId id="615"/>
            <p14:sldId id="616"/>
            <p14:sldId id="617"/>
            <p14:sldId id="618"/>
            <p14:sldId id="619"/>
            <p14:sldId id="620"/>
            <p14:sldId id="626"/>
            <p14:sldId id="627"/>
            <p14:sldId id="628"/>
            <p14:sldId id="629"/>
            <p14:sldId id="631"/>
            <p14:sldId id="630"/>
            <p14:sldId id="632"/>
            <p14:sldId id="633"/>
            <p14:sldId id="634"/>
            <p14:sldId id="635"/>
            <p14:sldId id="636"/>
            <p14:sldId id="624"/>
            <p14:sldId id="395"/>
            <p14:sldId id="396"/>
            <p14:sldId id="539"/>
            <p14:sldId id="540"/>
            <p14:sldId id="541"/>
            <p14:sldId id="613"/>
            <p14:sldId id="637"/>
            <p14:sldId id="638"/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  <p14:sldId id="647"/>
            <p14:sldId id="648"/>
            <p14:sldId id="649"/>
            <p14:sldId id="650"/>
            <p14:sldId id="651"/>
            <p14:sldId id="652"/>
            <p14:sldId id="653"/>
            <p14:sldId id="654"/>
            <p14:sldId id="655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0808"/>
    <a:srgbClr val="FF00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889" autoAdjust="0"/>
  </p:normalViewPr>
  <p:slideViewPr>
    <p:cSldViewPr snapToGrid="0">
      <p:cViewPr varScale="1">
        <p:scale>
          <a:sx n="87" d="100"/>
          <a:sy n="87" d="100"/>
        </p:scale>
        <p:origin x="91" y="5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https://developers.google.com/machine-learning/crash-course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https://pandas.pydata.org/pandas-docs/stable/user_guide/missing_data.html</a:t>
            </a:r>
          </a:p>
          <a:p>
            <a:endParaRPr lang="en-US" dirty="0"/>
          </a:p>
          <a:p>
            <a:r>
              <a:rPr lang="en-US" dirty="0"/>
              <a:t>https://pandas.pydata.org/pandas-docs/stable/user_guide/visualization.html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2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 pandas as pd</a:t>
            </a:r>
          </a:p>
          <a:p>
            <a:endParaRPr lang="en-US" dirty="0"/>
          </a:p>
          <a:p>
            <a:r>
              <a:rPr lang="en-US" dirty="0"/>
              <a:t># Original dataset with new rows added directly, including missing values</a:t>
            </a:r>
          </a:p>
          <a:p>
            <a:r>
              <a:rPr lang="en-US" dirty="0"/>
              <a:t>data = {</a:t>
            </a:r>
          </a:p>
          <a:p>
            <a:r>
              <a:rPr lang="en-US" dirty="0"/>
              <a:t>    "Square Footage": [1500, 2000, 1200, 1800, 2500, None, 1700, None],</a:t>
            </a:r>
          </a:p>
          <a:p>
            <a:r>
              <a:rPr lang="en-US" dirty="0"/>
              <a:t>    "Number of Bathrooms": [2, 3, 1, 2, 4, None, None, 3],</a:t>
            </a:r>
          </a:p>
          <a:p>
            <a:r>
              <a:rPr lang="en-US" dirty="0"/>
              <a:t>    "House Age (Years)": [20, 10, 50, 15, 5, 30, None, None],</a:t>
            </a:r>
          </a:p>
          <a:p>
            <a:r>
              <a:rPr lang="en-US" dirty="0"/>
              <a:t>    "Distance to School (Miles)": [1.5, 2.0, 0.8, 1.2, 3.0, None, 1.0, 0.5],</a:t>
            </a:r>
          </a:p>
          <a:p>
            <a:r>
              <a:rPr lang="en-US" dirty="0"/>
              <a:t>    "House Price (Label)": [250, 400, 150, 300, 500, 350, None, None]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# Create the </a:t>
            </a:r>
            <a:r>
              <a:rPr lang="en-US" dirty="0" err="1"/>
              <a:t>DataFrame</a:t>
            </a:r>
            <a:endParaRPr lang="en-US" dirty="0"/>
          </a:p>
          <a:p>
            <a:r>
              <a:rPr lang="en-US" dirty="0" err="1"/>
              <a:t>df</a:t>
            </a:r>
            <a:r>
              <a:rPr lang="en-US" dirty="0"/>
              <a:t> = </a:t>
            </a:r>
            <a:r>
              <a:rPr lang="en-US" dirty="0" err="1"/>
              <a:t>pd.DataFrame</a:t>
            </a:r>
            <a:r>
              <a:rPr lang="en-US" dirty="0"/>
              <a:t>(data)</a:t>
            </a:r>
          </a:p>
          <a:p>
            <a:endParaRPr lang="en-US" dirty="0"/>
          </a:p>
          <a:p>
            <a:r>
              <a:rPr lang="en-US" dirty="0"/>
              <a:t>print("</a:t>
            </a:r>
            <a:r>
              <a:rPr lang="en-US" dirty="0" err="1"/>
              <a:t>DataFrame</a:t>
            </a:r>
            <a:r>
              <a:rPr lang="en-US" dirty="0"/>
              <a:t> with Added Missing Rows:")</a:t>
            </a:r>
          </a:p>
          <a:p>
            <a:r>
              <a:rPr lang="en-US" dirty="0"/>
              <a:t>print(</a:t>
            </a:r>
            <a:r>
              <a:rPr lang="en-US" dirty="0" err="1"/>
              <a:t>df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Remove rows with missing data</a:t>
            </a:r>
          </a:p>
          <a:p>
            <a:r>
              <a:rPr lang="en-US" dirty="0" err="1"/>
              <a:t>df_cleaned</a:t>
            </a:r>
            <a:r>
              <a:rPr lang="en-US" dirty="0"/>
              <a:t> = </a:t>
            </a:r>
            <a:r>
              <a:rPr lang="en-US" dirty="0" err="1"/>
              <a:t>df.dropna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print("\</a:t>
            </a:r>
            <a:r>
              <a:rPr lang="en-US" dirty="0" err="1"/>
              <a:t>nDataFrame</a:t>
            </a:r>
            <a:r>
              <a:rPr lang="en-US" dirty="0"/>
              <a:t> After Removing Rows with Missing Values:")</a:t>
            </a:r>
          </a:p>
          <a:p>
            <a:r>
              <a:rPr lang="en-US" dirty="0"/>
              <a:t>print(</a:t>
            </a:r>
            <a:r>
              <a:rPr lang="en-US" dirty="0" err="1"/>
              <a:t>df_cleaned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61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https://pandas.pydata.org/pandas-docs/stable/user_guide/visualization.html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88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 pandas as pd</a:t>
            </a:r>
          </a:p>
          <a:p>
            <a:r>
              <a:rPr lang="en-US" dirty="0"/>
              <a:t>import </a:t>
            </a:r>
            <a:r>
              <a:rPr lang="en-US" dirty="0" err="1"/>
              <a:t>matplotlib.pyplot</a:t>
            </a:r>
            <a:r>
              <a:rPr lang="en-US" dirty="0"/>
              <a:t> as </a:t>
            </a:r>
            <a:r>
              <a:rPr lang="en-US" dirty="0" err="1"/>
              <a:t>plt</a:t>
            </a:r>
            <a:endParaRPr lang="en-US" dirty="0"/>
          </a:p>
          <a:p>
            <a:endParaRPr lang="en-US" dirty="0"/>
          </a:p>
          <a:p>
            <a:r>
              <a:rPr lang="en-US" dirty="0"/>
              <a:t># Original dataset</a:t>
            </a:r>
          </a:p>
          <a:p>
            <a:r>
              <a:rPr lang="en-US" dirty="0"/>
              <a:t>data = {</a:t>
            </a:r>
          </a:p>
          <a:p>
            <a:r>
              <a:rPr lang="en-US" dirty="0"/>
              <a:t>    "Square Footage": [1500, 2000, 1200, 1800, 2500],</a:t>
            </a:r>
          </a:p>
          <a:p>
            <a:r>
              <a:rPr lang="en-US" dirty="0"/>
              <a:t>    "House Price (Label)": [250, 400, 150, 300, 500]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# Create the </a:t>
            </a:r>
            <a:r>
              <a:rPr lang="en-US" dirty="0" err="1"/>
              <a:t>DataFrame</a:t>
            </a:r>
            <a:endParaRPr lang="en-US" dirty="0"/>
          </a:p>
          <a:p>
            <a:r>
              <a:rPr lang="en-US" dirty="0" err="1"/>
              <a:t>df</a:t>
            </a:r>
            <a:r>
              <a:rPr lang="en-US" dirty="0"/>
              <a:t> = </a:t>
            </a:r>
            <a:r>
              <a:rPr lang="en-US" dirty="0" err="1"/>
              <a:t>pd.DataFrame</a:t>
            </a:r>
            <a:r>
              <a:rPr lang="en-US" dirty="0"/>
              <a:t>(data)</a:t>
            </a:r>
          </a:p>
          <a:p>
            <a:endParaRPr lang="en-US" dirty="0"/>
          </a:p>
          <a:p>
            <a:r>
              <a:rPr lang="en-US" dirty="0"/>
              <a:t># Plot the data using Matplotlib</a:t>
            </a:r>
          </a:p>
          <a:p>
            <a:r>
              <a:rPr lang="en-US" dirty="0" err="1"/>
              <a:t>plt.figure</a:t>
            </a:r>
            <a:r>
              <a:rPr lang="en-US" dirty="0"/>
              <a:t>(</a:t>
            </a:r>
            <a:r>
              <a:rPr lang="en-US" dirty="0" err="1"/>
              <a:t>figsize</a:t>
            </a:r>
            <a:r>
              <a:rPr lang="en-US" dirty="0"/>
              <a:t>=(8, 5))</a:t>
            </a:r>
          </a:p>
          <a:p>
            <a:endParaRPr lang="en-US" dirty="0"/>
          </a:p>
          <a:p>
            <a:r>
              <a:rPr lang="en-US" dirty="0"/>
              <a:t># Scatter plot for Square Footage vs. House Price</a:t>
            </a:r>
          </a:p>
          <a:p>
            <a:r>
              <a:rPr lang="en-US" dirty="0" err="1"/>
              <a:t>plt.scatter</a:t>
            </a:r>
            <a:r>
              <a:rPr lang="en-US" dirty="0"/>
              <a:t>(</a:t>
            </a:r>
            <a:r>
              <a:rPr lang="en-US" dirty="0" err="1"/>
              <a:t>df</a:t>
            </a:r>
            <a:r>
              <a:rPr lang="en-US" dirty="0"/>
              <a:t>["Square Footage"], </a:t>
            </a:r>
            <a:r>
              <a:rPr lang="en-US" dirty="0" err="1"/>
              <a:t>df</a:t>
            </a:r>
            <a:r>
              <a:rPr lang="en-US" dirty="0"/>
              <a:t>["House Price (Label)"], color="blue", label="House Price vs. Square Footage", alpha=0.7)</a:t>
            </a:r>
          </a:p>
          <a:p>
            <a:endParaRPr lang="en-US" dirty="0"/>
          </a:p>
          <a:p>
            <a:r>
              <a:rPr lang="en-US" dirty="0"/>
              <a:t># Add labels, title, and legend</a:t>
            </a:r>
          </a:p>
          <a:p>
            <a:r>
              <a:rPr lang="en-US" dirty="0" err="1"/>
              <a:t>plt.title</a:t>
            </a:r>
            <a:r>
              <a:rPr lang="en-US" dirty="0"/>
              <a:t>("House Price vs. Square Footage (Matplotlib)", </a:t>
            </a:r>
            <a:r>
              <a:rPr lang="en-US" dirty="0" err="1"/>
              <a:t>fontsize</a:t>
            </a:r>
            <a:r>
              <a:rPr lang="en-US" dirty="0"/>
              <a:t>=14)</a:t>
            </a:r>
          </a:p>
          <a:p>
            <a:r>
              <a:rPr lang="en-US" dirty="0" err="1"/>
              <a:t>plt.xlabel</a:t>
            </a:r>
            <a:r>
              <a:rPr lang="en-US" dirty="0"/>
              <a:t>("Square Footage", </a:t>
            </a:r>
            <a:r>
              <a:rPr lang="en-US" dirty="0" err="1"/>
              <a:t>fontsize</a:t>
            </a:r>
            <a:r>
              <a:rPr lang="en-US" dirty="0"/>
              <a:t>=12)</a:t>
            </a:r>
          </a:p>
          <a:p>
            <a:r>
              <a:rPr lang="en-US" dirty="0" err="1"/>
              <a:t>plt.ylabel</a:t>
            </a:r>
            <a:r>
              <a:rPr lang="en-US" dirty="0"/>
              <a:t>("House Price (Label)", </a:t>
            </a:r>
            <a:r>
              <a:rPr lang="en-US" dirty="0" err="1"/>
              <a:t>fontsize</a:t>
            </a:r>
            <a:r>
              <a:rPr lang="en-US" dirty="0"/>
              <a:t>=12)</a:t>
            </a:r>
          </a:p>
          <a:p>
            <a:r>
              <a:rPr lang="en-US" dirty="0" err="1"/>
              <a:t>plt.legend</a:t>
            </a:r>
            <a:r>
              <a:rPr lang="en-US" dirty="0"/>
              <a:t>()</a:t>
            </a:r>
          </a:p>
          <a:p>
            <a:r>
              <a:rPr lang="en-US" dirty="0" err="1"/>
              <a:t>plt.grid</a:t>
            </a:r>
            <a:r>
              <a:rPr lang="en-US" dirty="0"/>
              <a:t>(alpha=0.3)</a:t>
            </a:r>
          </a:p>
          <a:p>
            <a:endParaRPr lang="en-US" dirty="0"/>
          </a:p>
          <a:p>
            <a:r>
              <a:rPr lang="en-US" dirty="0"/>
              <a:t># Show the plot</a:t>
            </a:r>
          </a:p>
          <a:p>
            <a:r>
              <a:rPr lang="en-US" dirty="0" err="1"/>
              <a:t>plt.show</a:t>
            </a:r>
            <a:r>
              <a:rPr lang="en-US" dirty="0"/>
              <a:t>()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336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 pandas as pd</a:t>
            </a:r>
          </a:p>
          <a:p>
            <a:r>
              <a:rPr lang="en-US" dirty="0"/>
              <a:t>import seaborn as </a:t>
            </a:r>
            <a:r>
              <a:rPr lang="en-US" dirty="0" err="1"/>
              <a:t>sns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matplotlib.pyplot</a:t>
            </a:r>
            <a:r>
              <a:rPr lang="en-US" dirty="0"/>
              <a:t> as </a:t>
            </a:r>
            <a:r>
              <a:rPr lang="en-US" dirty="0" err="1"/>
              <a:t>plt</a:t>
            </a:r>
            <a:endParaRPr lang="en-US" dirty="0"/>
          </a:p>
          <a:p>
            <a:endParaRPr lang="en-US" dirty="0"/>
          </a:p>
          <a:p>
            <a:r>
              <a:rPr lang="en-US" dirty="0"/>
              <a:t># Original dataset</a:t>
            </a:r>
          </a:p>
          <a:p>
            <a:r>
              <a:rPr lang="en-US" dirty="0"/>
              <a:t>data = {</a:t>
            </a:r>
          </a:p>
          <a:p>
            <a:r>
              <a:rPr lang="en-US" dirty="0"/>
              <a:t>    "Square Footage": [1500, 2000, 1200, 1800, 2500],</a:t>
            </a:r>
          </a:p>
          <a:p>
            <a:r>
              <a:rPr lang="en-US" dirty="0"/>
              <a:t>    "House Price (Label)": [250, 400, 150, 300, 500]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# Create the </a:t>
            </a:r>
            <a:r>
              <a:rPr lang="en-US" dirty="0" err="1"/>
              <a:t>DataFrame</a:t>
            </a:r>
            <a:endParaRPr lang="en-US" dirty="0"/>
          </a:p>
          <a:p>
            <a:r>
              <a:rPr lang="en-US" dirty="0" err="1"/>
              <a:t>df</a:t>
            </a:r>
            <a:r>
              <a:rPr lang="en-US" dirty="0"/>
              <a:t> = </a:t>
            </a:r>
            <a:r>
              <a:rPr lang="en-US" dirty="0" err="1"/>
              <a:t>pd.DataFrame</a:t>
            </a:r>
            <a:r>
              <a:rPr lang="en-US" dirty="0"/>
              <a:t>(data)</a:t>
            </a:r>
          </a:p>
          <a:p>
            <a:endParaRPr lang="en-US" dirty="0"/>
          </a:p>
          <a:p>
            <a:r>
              <a:rPr lang="en-US" dirty="0"/>
              <a:t># Set the Seaborn style</a:t>
            </a:r>
          </a:p>
          <a:p>
            <a:r>
              <a:rPr lang="en-US" dirty="0" err="1"/>
              <a:t>sns.set_theme</a:t>
            </a:r>
            <a:r>
              <a:rPr lang="en-US" dirty="0"/>
              <a:t>(style="</a:t>
            </a:r>
            <a:r>
              <a:rPr lang="en-US" dirty="0" err="1"/>
              <a:t>darkgrid</a:t>
            </a:r>
            <a:r>
              <a:rPr lang="en-US" dirty="0"/>
              <a:t>", palette="deep")</a:t>
            </a:r>
          </a:p>
          <a:p>
            <a:endParaRPr lang="en-US" dirty="0"/>
          </a:p>
          <a:p>
            <a:r>
              <a:rPr lang="en-US" dirty="0"/>
              <a:t># Create a scatter plot with a regression line</a:t>
            </a:r>
          </a:p>
          <a:p>
            <a:r>
              <a:rPr lang="en-US" dirty="0" err="1"/>
              <a:t>plt.figure</a:t>
            </a:r>
            <a:r>
              <a:rPr lang="en-US" dirty="0"/>
              <a:t>(</a:t>
            </a:r>
            <a:r>
              <a:rPr lang="en-US" dirty="0" err="1"/>
              <a:t>figsize</a:t>
            </a:r>
            <a:r>
              <a:rPr lang="en-US" dirty="0"/>
              <a:t>=(10, 6))</a:t>
            </a:r>
          </a:p>
          <a:p>
            <a:r>
              <a:rPr lang="en-US" dirty="0" err="1"/>
              <a:t>sns.regplot</a:t>
            </a:r>
            <a:r>
              <a:rPr lang="en-US" dirty="0"/>
              <a:t>(</a:t>
            </a:r>
          </a:p>
          <a:p>
            <a:r>
              <a:rPr lang="en-US" dirty="0"/>
              <a:t>    x="Square Footage",</a:t>
            </a:r>
          </a:p>
          <a:p>
            <a:r>
              <a:rPr lang="en-US" dirty="0"/>
              <a:t>    y="House Price (Label)",</a:t>
            </a:r>
          </a:p>
          <a:p>
            <a:r>
              <a:rPr lang="en-US" dirty="0"/>
              <a:t>    data=</a:t>
            </a:r>
            <a:r>
              <a:rPr lang="en-US" dirty="0" err="1"/>
              <a:t>df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scatter_kws</a:t>
            </a:r>
            <a:r>
              <a:rPr lang="en-US" dirty="0"/>
              <a:t>={"color": "blue", "s": 80, "alpha": 0.8},  # Scatter points style</a:t>
            </a:r>
          </a:p>
          <a:p>
            <a:r>
              <a:rPr lang="en-US" dirty="0"/>
              <a:t>    </a:t>
            </a:r>
            <a:r>
              <a:rPr lang="en-US" dirty="0" err="1"/>
              <a:t>line_kws</a:t>
            </a:r>
            <a:r>
              <a:rPr lang="en-US" dirty="0"/>
              <a:t>={"color": "red", "linewidth": 2},  # Regression line style</a:t>
            </a:r>
          </a:p>
          <a:p>
            <a:r>
              <a:rPr lang="en-US" dirty="0"/>
              <a:t>    ci=95  # Confidence interval for the regression line</a:t>
            </a:r>
          </a:p>
          <a:p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Add title and labels</a:t>
            </a:r>
          </a:p>
          <a:p>
            <a:r>
              <a:rPr lang="en-US" dirty="0" err="1"/>
              <a:t>plt.title</a:t>
            </a:r>
            <a:r>
              <a:rPr lang="en-US" dirty="0"/>
              <a:t>("House Price vs. Square Footage (Seaborn - Enhanced)", </a:t>
            </a:r>
            <a:r>
              <a:rPr lang="en-US" dirty="0" err="1"/>
              <a:t>fontsize</a:t>
            </a:r>
            <a:r>
              <a:rPr lang="en-US" dirty="0"/>
              <a:t>=16, </a:t>
            </a:r>
            <a:r>
              <a:rPr lang="en-US" dirty="0" err="1"/>
              <a:t>fontweight</a:t>
            </a:r>
            <a:r>
              <a:rPr lang="en-US" dirty="0"/>
              <a:t>="bold")</a:t>
            </a:r>
          </a:p>
          <a:p>
            <a:r>
              <a:rPr lang="en-US" dirty="0" err="1"/>
              <a:t>plt.xlabel</a:t>
            </a:r>
            <a:r>
              <a:rPr lang="en-US" dirty="0"/>
              <a:t>("Square Footage", </a:t>
            </a:r>
            <a:r>
              <a:rPr lang="en-US" dirty="0" err="1"/>
              <a:t>fontsize</a:t>
            </a:r>
            <a:r>
              <a:rPr lang="en-US" dirty="0"/>
              <a:t>=14)</a:t>
            </a:r>
          </a:p>
          <a:p>
            <a:r>
              <a:rPr lang="en-US" dirty="0" err="1"/>
              <a:t>plt.ylabel</a:t>
            </a:r>
            <a:r>
              <a:rPr lang="en-US" dirty="0"/>
              <a:t>("House Price (Label)", </a:t>
            </a:r>
            <a:r>
              <a:rPr lang="en-US" dirty="0" err="1"/>
              <a:t>fontsize</a:t>
            </a:r>
            <a:r>
              <a:rPr lang="en-US" dirty="0"/>
              <a:t>=14)</a:t>
            </a:r>
          </a:p>
          <a:p>
            <a:endParaRPr lang="en-US" dirty="0"/>
          </a:p>
          <a:p>
            <a:r>
              <a:rPr lang="en-US" dirty="0"/>
              <a:t># Show the plot</a:t>
            </a:r>
          </a:p>
          <a:p>
            <a:r>
              <a:rPr lang="en-US" dirty="0" err="1"/>
              <a:t>plt.tight_layout</a:t>
            </a:r>
            <a:r>
              <a:rPr lang="en-US" dirty="0"/>
              <a:t>()</a:t>
            </a:r>
          </a:p>
          <a:p>
            <a:r>
              <a:rPr lang="en-US" dirty="0" err="1"/>
              <a:t>plt.show</a:t>
            </a:r>
            <a:r>
              <a:rPr lang="en-US" dirty="0"/>
              <a:t>()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249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 pandas as pd</a:t>
            </a:r>
          </a:p>
          <a:p>
            <a:endParaRPr lang="en-US" dirty="0"/>
          </a:p>
          <a:p>
            <a:r>
              <a:rPr lang="en-US" dirty="0"/>
              <a:t># Original dataset with outliers directly added</a:t>
            </a:r>
          </a:p>
          <a:p>
            <a:r>
              <a:rPr lang="en-US" dirty="0"/>
              <a:t>data = {</a:t>
            </a:r>
          </a:p>
          <a:p>
            <a:r>
              <a:rPr lang="en-US" dirty="0"/>
              <a:t>    "Square Footage": [1500, 2000, 1200, 1800, 2500, </a:t>
            </a:r>
          </a:p>
          <a:p>
            <a:r>
              <a:rPr lang="en-US" dirty="0"/>
              <a:t>                       1200, 3000, 2500, 1800, 4000],  # Outlier in row 10</a:t>
            </a:r>
          </a:p>
          <a:p>
            <a:r>
              <a:rPr lang="en-US" dirty="0"/>
              <a:t>    "Number of Bathrooms": [2, 3, 1, 2, 4, </a:t>
            </a:r>
          </a:p>
          <a:p>
            <a:r>
              <a:rPr lang="en-US" dirty="0"/>
              <a:t>                            3, 2, 1, 5, 0],  # Outlier in row 10 (0 bathrooms)</a:t>
            </a:r>
          </a:p>
          <a:p>
            <a:r>
              <a:rPr lang="en-US" dirty="0"/>
              <a:t>    "House Age (Years)": [20, 10, 50, 15, 5, </a:t>
            </a:r>
          </a:p>
          <a:p>
            <a:r>
              <a:rPr lang="en-US" dirty="0"/>
              <a:t>                          60, 3, 45, 100, 1],  # Outlier in row 9</a:t>
            </a:r>
          </a:p>
          <a:p>
            <a:r>
              <a:rPr lang="en-US" dirty="0"/>
              <a:t>    "Distance to School (Miles)": [1.5, 2.0, 0.8, 1.2, 3.0, </a:t>
            </a:r>
          </a:p>
          <a:p>
            <a:r>
              <a:rPr lang="en-US" dirty="0"/>
              <a:t>                                   1.1, 2.5, 0.0, 0.9, 0.6],  # Outlier in row 8 (0 miles)</a:t>
            </a:r>
          </a:p>
          <a:p>
            <a:r>
              <a:rPr lang="en-US" dirty="0"/>
              <a:t>    "House Price (Label)": [250, 400, 150, 300, 500, </a:t>
            </a:r>
          </a:p>
          <a:p>
            <a:r>
              <a:rPr lang="en-US" dirty="0"/>
              <a:t>                            220, 750, 90, 350, 1000]  # Outlier in row 7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# Create the </a:t>
            </a:r>
            <a:r>
              <a:rPr lang="en-US" dirty="0" err="1"/>
              <a:t>DataFrame</a:t>
            </a:r>
            <a:endParaRPr lang="en-US" dirty="0"/>
          </a:p>
          <a:p>
            <a:r>
              <a:rPr lang="en-US" dirty="0" err="1"/>
              <a:t>df</a:t>
            </a:r>
            <a:r>
              <a:rPr lang="en-US" dirty="0"/>
              <a:t> = </a:t>
            </a:r>
            <a:r>
              <a:rPr lang="en-US" dirty="0" err="1"/>
              <a:t>pd.DataFrame</a:t>
            </a:r>
            <a:r>
              <a:rPr lang="en-US" dirty="0"/>
              <a:t>(data)</a:t>
            </a:r>
          </a:p>
          <a:p>
            <a:endParaRPr lang="en-US" dirty="0"/>
          </a:p>
          <a:p>
            <a:r>
              <a:rPr lang="en-US" dirty="0"/>
              <a:t># Use describe to summarize the updated dataset</a:t>
            </a:r>
          </a:p>
          <a:p>
            <a:r>
              <a:rPr lang="en-US" dirty="0"/>
              <a:t>print("Summary Statistics with Outliers:")</a:t>
            </a:r>
          </a:p>
          <a:p>
            <a:r>
              <a:rPr lang="en-US" dirty="0"/>
              <a:t>print(</a:t>
            </a:r>
            <a:r>
              <a:rPr lang="en-US" dirty="0" err="1"/>
              <a:t>df.describe</a:t>
            </a:r>
            <a:r>
              <a:rPr lang="en-US" dirty="0"/>
              <a:t>())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3421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650"/>
              </a:lnSpc>
            </a:pP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pandas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</a:pP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seaborn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sns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</a:pP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</a:pP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# Original dataset with outliers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</a:pP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650"/>
              </a:lnSpc>
            </a:pP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"Square Footage"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1800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2500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>
              <a:lnSpc>
                <a:spcPts val="1650"/>
              </a:lnSpc>
            </a:pP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2500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1800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],  </a:t>
            </a: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# Outlier: 4000 sq ft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</a:pP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"Number of Bathrooms"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>
              <a:lnSpc>
                <a:spcPts val="1650"/>
              </a:lnSpc>
            </a:pP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650"/>
              </a:lnSpc>
            </a:pP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"House Age (Years)"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>
              <a:lnSpc>
                <a:spcPts val="1650"/>
              </a:lnSpc>
            </a:pP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45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650"/>
              </a:lnSpc>
            </a:pP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"Distance to School (Miles)"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>
              <a:lnSpc>
                <a:spcPts val="1650"/>
              </a:lnSpc>
            </a:pP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                   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0.9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650"/>
              </a:lnSpc>
            </a:pP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"House Price (Label)"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>
              <a:lnSpc>
                <a:spcPts val="1650"/>
              </a:lnSpc>
            </a:pP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650"/>
              </a:lnSpc>
            </a:pP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650"/>
              </a:lnSpc>
            </a:pP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# Create the </a:t>
            </a:r>
            <a:r>
              <a:rPr lang="en-US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DataFrame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</a:pP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650"/>
              </a:lnSpc>
            </a:pP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# Create a box plot for Square Footage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</a:pP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figsize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ts val="1650"/>
              </a:lnSpc>
            </a:pP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sns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boxplot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"Square Footage"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skyblue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650"/>
              </a:lnSpc>
            </a:pP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# Add titles and labels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</a:pP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 Plot of Square Footage"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650"/>
              </a:lnSpc>
            </a:pP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ylabel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"Square Footage"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650"/>
              </a:lnSpc>
            </a:pP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# Show the plot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</a:pP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tight_layout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650"/>
              </a:lnSpc>
            </a:pP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1600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650"/>
              </a:lnSpc>
            </a:pP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pandas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</a:pP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seaborn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sns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</a:pP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</a:pP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# Original dataset with outliers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</a:pP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650"/>
              </a:lnSpc>
            </a:pP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"Square Footage"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1800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2500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>
              <a:lnSpc>
                <a:spcPts val="1650"/>
              </a:lnSpc>
            </a:pP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2500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1800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650"/>
              </a:lnSpc>
            </a:pP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"Number of Bathrooms"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>
              <a:lnSpc>
                <a:spcPts val="1650"/>
              </a:lnSpc>
            </a:pP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650"/>
              </a:lnSpc>
            </a:pP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"House Age (Years)"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>
              <a:lnSpc>
                <a:spcPts val="1650"/>
              </a:lnSpc>
            </a:pP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45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650"/>
              </a:lnSpc>
            </a:pP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"Distance to School (Miles)"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>
              <a:lnSpc>
                <a:spcPts val="1650"/>
              </a:lnSpc>
            </a:pP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                   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0.9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650"/>
              </a:lnSpc>
            </a:pP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"House Price (Label)"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>
              <a:lnSpc>
                <a:spcPts val="1650"/>
              </a:lnSpc>
            </a:pP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650"/>
              </a:lnSpc>
            </a:pP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650"/>
              </a:lnSpc>
            </a:pP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# Create the </a:t>
            </a:r>
            <a:r>
              <a:rPr lang="en-US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DataFrame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</a:pP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650"/>
              </a:lnSpc>
            </a:pP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# Scatter plot for Distance to School vs. House Price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</a:pP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figsize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ts val="1650"/>
              </a:lnSpc>
            </a:pP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sns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scatterplot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"Distance to School (Miles)"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"House Price (Label)"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], </a:t>
            </a:r>
          </a:p>
          <a:p>
            <a:pPr>
              <a:lnSpc>
                <a:spcPts val="1650"/>
              </a:lnSpc>
            </a:pP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"purple"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alpha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650"/>
              </a:lnSpc>
            </a:pP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# Add title and labels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</a:pP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"Scatter Plot: Distance to School vs. House Price"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650"/>
              </a:lnSpc>
            </a:pP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xlabel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"Distance to School (Miles)"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650"/>
              </a:lnSpc>
            </a:pP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ylabel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"House Price (Label)"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650"/>
              </a:lnSpc>
            </a:pP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# Show the plot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</a:pP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tight_layout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650"/>
              </a:lnSpc>
            </a:pP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3912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https://developers.google.com/machine-learning/glossary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3952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39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https://developers.google.com/machine-learning/crash-course/numerical-data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82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https://pandas.pydata.org/pandas-docs/stable/index.html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19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https://pandas.pydata.org/pandas-docs/stable/user_guide/10min.html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432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https://pandas.pydata.org/pandas-docs/stable/reference/api/pandas.DataFrame.html#pandas.DataFrame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19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 pandas as pd</a:t>
            </a:r>
          </a:p>
          <a:p>
            <a:endParaRPr lang="en-US" dirty="0"/>
          </a:p>
          <a:p>
            <a:r>
              <a:rPr lang="en-US" dirty="0"/>
              <a:t># Define the data</a:t>
            </a:r>
          </a:p>
          <a:p>
            <a:r>
              <a:rPr lang="en-US" dirty="0"/>
              <a:t>data = {</a:t>
            </a:r>
          </a:p>
          <a:p>
            <a:r>
              <a:rPr lang="en-US" dirty="0"/>
              <a:t>    "Square Footage": [1500, 2000, 1200, 1800, 2500],</a:t>
            </a:r>
          </a:p>
          <a:p>
            <a:r>
              <a:rPr lang="en-US" dirty="0"/>
              <a:t>    "Number of Bathrooms": [2, 3, 1, 2, 4],</a:t>
            </a:r>
          </a:p>
          <a:p>
            <a:r>
              <a:rPr lang="en-US" dirty="0"/>
              <a:t>    "House Age (Years)": [20, 10, 50, 15, 5],</a:t>
            </a:r>
          </a:p>
          <a:p>
            <a:r>
              <a:rPr lang="en-US" dirty="0"/>
              <a:t>    "Distance to School (Miles)": [1.5, 2.0, 0.8, 1.2, 3.0],</a:t>
            </a:r>
          </a:p>
          <a:p>
            <a:r>
              <a:rPr lang="en-US" dirty="0"/>
              <a:t>    "House Price (Label)": [250, 400, 150, 300, 500]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# Create the </a:t>
            </a:r>
            <a:r>
              <a:rPr lang="en-US" dirty="0" err="1"/>
              <a:t>DataFrame</a:t>
            </a:r>
            <a:endParaRPr lang="en-US" dirty="0"/>
          </a:p>
          <a:p>
            <a:r>
              <a:rPr lang="en-US" dirty="0" err="1"/>
              <a:t>df</a:t>
            </a:r>
            <a:r>
              <a:rPr lang="en-US" dirty="0"/>
              <a:t> = </a:t>
            </a:r>
            <a:r>
              <a:rPr lang="en-US" dirty="0" err="1"/>
              <a:t>pd.DataFrame</a:t>
            </a:r>
            <a:r>
              <a:rPr lang="en-US" dirty="0"/>
              <a:t>(data)</a:t>
            </a:r>
          </a:p>
          <a:p>
            <a:endParaRPr lang="en-US" dirty="0"/>
          </a:p>
          <a:p>
            <a:r>
              <a:rPr lang="en-US" dirty="0"/>
              <a:t># Display the </a:t>
            </a:r>
            <a:r>
              <a:rPr lang="en-US" dirty="0" err="1"/>
              <a:t>DataFrame</a:t>
            </a:r>
            <a:endParaRPr lang="en-US" dirty="0"/>
          </a:p>
          <a:p>
            <a:r>
              <a:rPr lang="en-US" dirty="0"/>
              <a:t>print(</a:t>
            </a:r>
            <a:r>
              <a:rPr lang="en-US" dirty="0" err="1"/>
              <a:t>df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850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524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https://www.youtube.com/channel/UC35ZpwldGw7ZJ5R-2sLijzw/join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607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https://653702-8a.myshopify.com/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25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B82846-DEE1-0B76-284C-20A6450A7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0162" y="2034540"/>
            <a:ext cx="8791575" cy="2232660"/>
          </a:xfrm>
        </p:spPr>
        <p:txBody>
          <a:bodyPr>
            <a:normAutofit/>
          </a:bodyPr>
          <a:lstStyle/>
          <a:p>
            <a:r>
              <a:rPr lang="en-US" dirty="0"/>
              <a:t>Google</a:t>
            </a:r>
            <a:br>
              <a:rPr lang="en-US" dirty="0"/>
            </a:br>
            <a:r>
              <a:rPr lang="en-US" dirty="0"/>
              <a:t>Machine Learning</a:t>
            </a:r>
            <a:br>
              <a:rPr lang="en-US" dirty="0"/>
            </a:br>
            <a:r>
              <a:rPr lang="en-US" dirty="0"/>
              <a:t>courses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513AF-DA0C-3BAD-9179-D24E5C1DB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660" y="860911"/>
            <a:ext cx="3779204" cy="40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F4FE58-42D5-B641-DC15-2256F1E61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4" y="1323939"/>
            <a:ext cx="12011233" cy="421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47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6A6A37-925C-D707-099D-5DA5C4630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1" y="1701127"/>
            <a:ext cx="12087698" cy="345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347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906178-289D-3FD2-9AD5-EDADD6CD1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0" y="1523934"/>
            <a:ext cx="12100000" cy="381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72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415FAE-CF04-0D44-1738-713C1179F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0" y="2028778"/>
            <a:ext cx="12122340" cy="280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859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andas got a new logo : r/Python">
            <a:extLst>
              <a:ext uri="{FF2B5EF4-FFF2-40B4-BE49-F238E27FC236}">
                <a16:creationId xmlns:a16="http://schemas.microsoft.com/office/drawing/2014/main" id="{1A1E373D-B16B-279F-D168-CA382509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8" y="1424940"/>
            <a:ext cx="12099985" cy="400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333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61EE86-7821-8841-EE97-29ED981AB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586" y="127520"/>
            <a:ext cx="9070829" cy="660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09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D128BB-2608-8F64-A1B7-6C7208891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28" y="1405890"/>
            <a:ext cx="11910345" cy="404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971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BBE89-3978-6102-4709-68EBF802A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2546B3-7344-D882-48A8-3A6F83430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3" y="1483948"/>
            <a:ext cx="12141435" cy="389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347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26A6D2-4988-EFEE-F7C2-4FEB5B91A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1" y="29550"/>
            <a:ext cx="8686799" cy="679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46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CD119-C87A-F00B-6698-5F5BA612C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59438"/>
            <a:ext cx="9905998" cy="1027402"/>
          </a:xfrm>
        </p:spPr>
        <p:txBody>
          <a:bodyPr/>
          <a:lstStyle/>
          <a:p>
            <a:r>
              <a:rPr lang="en-US" dirty="0"/>
              <a:t>Look familiar?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C65A6CB-9D96-AFDC-B2B0-8029D3DC356F}"/>
              </a:ext>
            </a:extLst>
          </p:cNvPr>
          <p:cNvGrpSpPr/>
          <p:nvPr/>
        </p:nvGrpSpPr>
        <p:grpSpPr>
          <a:xfrm>
            <a:off x="12850" y="1390650"/>
            <a:ext cx="12166300" cy="4076701"/>
            <a:chOff x="12850" y="1097280"/>
            <a:chExt cx="12166300" cy="40767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04FE1D5-962B-9A2F-96CB-AF748581B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50" y="1097280"/>
              <a:ext cx="12166300" cy="17526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BB31795-ACFE-D11B-769B-CCDB3A57A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999" y="3200400"/>
              <a:ext cx="12110002" cy="19735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0486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330DA-BEF5-BE64-4FB1-D0AD14419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D7789-7E08-A10F-FE52-B999D4CE92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4471354"/>
          </a:xfrm>
        </p:spPr>
        <p:txBody>
          <a:bodyPr>
            <a:normAutofit/>
          </a:bodyPr>
          <a:lstStyle/>
          <a:p>
            <a:r>
              <a:rPr lang="en-US" sz="2800" strike="sngStrike" dirty="0"/>
              <a:t>Linear Regression</a:t>
            </a:r>
          </a:p>
          <a:p>
            <a:r>
              <a:rPr lang="en-US" sz="2800" strike="sngStrike" dirty="0"/>
              <a:t>Logistic Regression</a:t>
            </a:r>
          </a:p>
          <a:p>
            <a:r>
              <a:rPr lang="en-US" sz="2800" strike="sngStrike" dirty="0"/>
              <a:t>Classification</a:t>
            </a:r>
          </a:p>
          <a:p>
            <a:r>
              <a:rPr lang="en-US" sz="2800" dirty="0"/>
              <a:t>Working with Numerical Data</a:t>
            </a:r>
          </a:p>
          <a:p>
            <a:r>
              <a:rPr lang="en-US" sz="2800" dirty="0"/>
              <a:t>Working with Categorical Data</a:t>
            </a:r>
          </a:p>
          <a:p>
            <a:r>
              <a:rPr lang="en-US" sz="2800" dirty="0"/>
              <a:t>Datasets, Generalization, and Overfitting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9F3CFD-4049-E0CC-E283-120CAADC5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4471354"/>
          </a:xfrm>
        </p:spPr>
        <p:txBody>
          <a:bodyPr>
            <a:normAutofit/>
          </a:bodyPr>
          <a:lstStyle/>
          <a:p>
            <a:r>
              <a:rPr lang="en-US" sz="2800" dirty="0"/>
              <a:t>Neural Networks</a:t>
            </a:r>
          </a:p>
          <a:p>
            <a:r>
              <a:rPr lang="en-US" sz="2800" dirty="0"/>
              <a:t>Embeddings</a:t>
            </a:r>
          </a:p>
          <a:p>
            <a:r>
              <a:rPr lang="en-US" sz="2800" dirty="0"/>
              <a:t>Large Language Models</a:t>
            </a:r>
          </a:p>
          <a:p>
            <a:r>
              <a:rPr lang="en-US" sz="2800" dirty="0"/>
              <a:t>Production ML Systems</a:t>
            </a:r>
          </a:p>
          <a:p>
            <a:r>
              <a:rPr lang="en-US" sz="2800" dirty="0"/>
              <a:t>AutoML</a:t>
            </a:r>
          </a:p>
          <a:p>
            <a:r>
              <a:rPr lang="en-US" sz="2800" dirty="0"/>
              <a:t>ML Fairness</a:t>
            </a:r>
          </a:p>
        </p:txBody>
      </p:sp>
    </p:spTree>
    <p:extLst>
      <p:ext uri="{BB962C8B-B14F-4D97-AF65-F5344CB8AC3E}">
        <p14:creationId xmlns:p14="http://schemas.microsoft.com/office/powerpoint/2010/main" val="2246637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36796-0486-7B4E-7DB3-AA9A7AD7E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2258"/>
            <a:ext cx="9905998" cy="1478570"/>
          </a:xfrm>
        </p:spPr>
        <p:txBody>
          <a:bodyPr/>
          <a:lstStyle/>
          <a:p>
            <a:r>
              <a:rPr lang="en-US" dirty="0"/>
              <a:t>Heads or tails?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A844B5-9E96-0C39-F951-2BE4975D4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3" y="1243570"/>
            <a:ext cx="12132875" cy="501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56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75F2E-6E1D-BE83-9547-A290C9D5B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8C7C4C-52D1-6767-D2AB-FC4EA9726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0" y="2028778"/>
            <a:ext cx="12122340" cy="280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65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86A6F-EDE6-ED76-1F14-0DFA4E807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9878"/>
            <a:ext cx="9905998" cy="1478570"/>
          </a:xfrm>
        </p:spPr>
        <p:txBody>
          <a:bodyPr/>
          <a:lstStyle/>
          <a:p>
            <a:r>
              <a:rPr lang="en-US" dirty="0"/>
              <a:t>Stats, Stat!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D90D96-4440-2B75-E661-F5847D6E4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90" y="1356361"/>
            <a:ext cx="12029820" cy="451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51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CE19AD-E41F-71AC-CBD0-0E00D68D4ADE}"/>
              </a:ext>
            </a:extLst>
          </p:cNvPr>
          <p:cNvGrpSpPr/>
          <p:nvPr/>
        </p:nvGrpSpPr>
        <p:grpSpPr>
          <a:xfrm>
            <a:off x="8250479" y="533195"/>
            <a:ext cx="3185201" cy="6199560"/>
            <a:chOff x="692083" y="319187"/>
            <a:chExt cx="3185201" cy="61995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66923C-AD0E-0E7F-CDE5-A931C581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777" y="319187"/>
              <a:ext cx="2271812" cy="17770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0AE2DE-525D-1DAD-FDA5-656E28C6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083" y="3333546"/>
              <a:ext cx="3185201" cy="31852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9B1D99-3B59-4E51-DF00-E6FFFA1D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4626" y="2280259"/>
              <a:ext cx="1940115" cy="182965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224438C-6BA8-9952-F67E-97904DBE5C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87630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481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0BC4E-C17E-25E4-1D43-0842D163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1316"/>
            <a:ext cx="9905998" cy="1044912"/>
          </a:xfrm>
        </p:spPr>
        <p:txBody>
          <a:bodyPr/>
          <a:lstStyle/>
          <a:p>
            <a:r>
              <a:rPr lang="en-US" dirty="0"/>
              <a:t>Membership has its privileges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4CE65A-EF34-64F7-95BD-713ECE74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762" y="1295401"/>
            <a:ext cx="7353300" cy="3359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4F107F-10A0-5DE5-FC11-D19FC327D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269" y="4791922"/>
            <a:ext cx="8514286" cy="1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183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4E9F8-31BB-31FA-5596-9C1E94AAC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284514"/>
            <a:ext cx="9353550" cy="53448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DBAB5D9-72C1-1A4E-C34E-F55A40727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https://www.youtube.com/@AINewsFresh</a:t>
            </a:r>
          </a:p>
        </p:txBody>
      </p:sp>
    </p:spTree>
    <p:extLst>
      <p:ext uri="{BB962C8B-B14F-4D97-AF65-F5344CB8AC3E}">
        <p14:creationId xmlns:p14="http://schemas.microsoft.com/office/powerpoint/2010/main" val="20395624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6F5AF-E70F-B39E-2F70-05378B4EB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432CA4-C43B-71E5-D0A2-2F9A2AE9E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493" y="571496"/>
            <a:ext cx="10117015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https://www.youtube.com/@DailyAINewsPodcast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4A9AA9-BEF6-C1CF-633E-981A618D7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681" y="1257295"/>
            <a:ext cx="5518639" cy="551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082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4B1C4-1CDF-20F8-034A-42F0492D1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7F5EC9-1311-4EFD-CDAE-A64E29CBA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481" y="668209"/>
            <a:ext cx="10243038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https://www.youtube.com/@AIPapersPodcastDaily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38070B-DEBE-6881-D5BF-6DB1DF7BB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46" y="1409703"/>
            <a:ext cx="5360374" cy="536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34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D3DD16-588A-9CD9-04FD-39D1C46D8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838" y="1036319"/>
            <a:ext cx="10114281" cy="56892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3D4D57-3B8B-E947-6E07-83DF3BEBC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68580"/>
            <a:ext cx="9905998" cy="1036320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solidFill>
                  <a:srgbClr val="92D050"/>
                </a:solidFill>
              </a:rPr>
              <a:t>Shop</a:t>
            </a:r>
            <a:r>
              <a:rPr lang="en-US" sz="6600" dirty="0"/>
              <a:t>.</a:t>
            </a:r>
            <a:r>
              <a:rPr lang="en-US" sz="6600" dirty="0">
                <a:solidFill>
                  <a:srgbClr val="FFC000"/>
                </a:solidFill>
              </a:rPr>
              <a:t>reallyeasy</a:t>
            </a:r>
            <a:r>
              <a:rPr lang="en-US" sz="6600" dirty="0"/>
              <a:t>.</a:t>
            </a:r>
            <a:r>
              <a:rPr lang="en-US" sz="6600" dirty="0">
                <a:solidFill>
                  <a:srgbClr val="FFC000"/>
                </a:solidFill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2937808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8A2BD-F761-B244-350B-B75067CF9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031150-0649-F4A9-7E62-F14F75C83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0" y="1523934"/>
            <a:ext cx="12100000" cy="381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55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3DC7E1-CF16-85CA-5228-7D0E12FF7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Working with</a:t>
            </a:r>
            <a:br>
              <a:rPr lang="en-US" sz="4400" dirty="0"/>
            </a:br>
            <a:r>
              <a:rPr lang="en-US" sz="4400" dirty="0"/>
              <a:t>numerical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5DB782-E845-3BE0-60CB-B183A1911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491" y="1135181"/>
            <a:ext cx="4580017" cy="45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61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E01144-0141-3C01-7799-628501BAF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664749"/>
            <a:ext cx="7032374" cy="61647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9164BD-F2C6-1E4F-5A54-B1CD92C4A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28454"/>
            <a:ext cx="5310937" cy="63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8499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84055E-5156-E992-F5B9-E80DB654C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9" y="838115"/>
            <a:ext cx="12110882" cy="518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95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9F6012-B807-C0CE-208A-EBEE1A9BE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68" y="123730"/>
            <a:ext cx="10910265" cy="661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695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111BE7-254D-778F-B0A5-9A93FEEB4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137" y="45591"/>
            <a:ext cx="7429726" cy="676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9516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5C6A00-6864-5E10-179A-697B29664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967" y="144684"/>
            <a:ext cx="9752067" cy="656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882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67DDB6-5D17-E5BF-7A2A-B92629AC2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0"/>
            <a:ext cx="762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242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551373-3C7C-1F43-9E58-E310BC4E1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01" y="106560"/>
            <a:ext cx="11217799" cy="664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5155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A6BD35-FF06-07B2-EC4D-01DB73B0D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456" y="0"/>
            <a:ext cx="75650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503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F1E14A-C883-7662-DFBB-648425F9B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6" y="466620"/>
            <a:ext cx="12109948" cy="592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11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F1DE63-E5B5-CFB0-5C31-3E776DB45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442" y="53219"/>
            <a:ext cx="8819116" cy="675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89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7BF044-8CDB-1AC8-0B4B-85E9271C0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45" y="455192"/>
            <a:ext cx="11999910" cy="59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537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3F961F-A8FC-E6D3-C746-C6D9BC7F8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0" y="2061164"/>
            <a:ext cx="12154200" cy="273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907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D736DF-A9F1-F5A6-C47D-C8541BC08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364" y="50133"/>
            <a:ext cx="9125273" cy="675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0092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C60E15-B797-F8B1-496D-2F01E16EA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771" y="11134"/>
            <a:ext cx="6660457" cy="683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3853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E2E64A-258D-63D3-C7F1-FB5EBEF65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382" y="32265"/>
            <a:ext cx="9095237" cy="679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961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322FA0-56D1-7F9A-4989-F326ECA00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894" y="0"/>
            <a:ext cx="6616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551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F89259-988A-6BFB-F7D2-26A77BD56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406" y="0"/>
            <a:ext cx="92351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305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2C4C7F-4E97-0448-344D-528084F64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749" y="56788"/>
            <a:ext cx="9060503" cy="674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794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A9B66B-CDC0-7737-4816-3ECB14444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156540"/>
            <a:ext cx="3962400" cy="654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6987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7374CF-4528-BCBC-578B-CD7163C55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"/>
            <a:ext cx="121920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101D99-7295-FE75-9BD0-4A5B6D8B3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5" y="2259290"/>
            <a:ext cx="12087011" cy="233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50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2ED2F3-B037-7F3F-AE74-99DF5516E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7" y="2402902"/>
            <a:ext cx="12127467" cy="205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40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44BF68-01D3-F3F7-BD44-33BFED2CE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46" y="123708"/>
            <a:ext cx="11190709" cy="66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91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BB2645-094D-006E-25B8-07D0A4860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04" y="121802"/>
            <a:ext cx="11575192" cy="661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51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38845E-3EA1-09DD-B401-83F445891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99" y="167583"/>
            <a:ext cx="11917803" cy="652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092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18080</TotalTime>
  <Words>1844</Words>
  <Application>Microsoft Office PowerPoint</Application>
  <PresentationFormat>Widescreen</PresentationFormat>
  <Paragraphs>233</Paragraphs>
  <Slides>48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Consolas</vt:lpstr>
      <vt:lpstr>Tw Cen MT</vt:lpstr>
      <vt:lpstr>Circuit</vt:lpstr>
      <vt:lpstr>Google Machine Learning courses</vt:lpstr>
      <vt:lpstr>What you will learn</vt:lpstr>
      <vt:lpstr>Working with numerical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Look familiar?</vt:lpstr>
      <vt:lpstr>Heads or tails?</vt:lpstr>
      <vt:lpstr>PowerPoint Presentation</vt:lpstr>
      <vt:lpstr>Stats, Stat!</vt:lpstr>
      <vt:lpstr>PowerPoint Presentation</vt:lpstr>
      <vt:lpstr>Membership has its privileges</vt:lpstr>
      <vt:lpstr>https://www.youtube.com/@AINewsFresh</vt:lpstr>
      <vt:lpstr>https://www.youtube.com/@DailyAINewsPodcast</vt:lpstr>
      <vt:lpstr>https://www.youtube.com/@AIPapersPodcastDaily</vt:lpstr>
      <vt:lpstr>Shop.reallyeasy.ai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Zain Naboulsi</dc:creator>
  <cp:lastModifiedBy>Zain Naboulsi</cp:lastModifiedBy>
  <cp:revision>71</cp:revision>
  <dcterms:created xsi:type="dcterms:W3CDTF">2024-06-30T01:37:58Z</dcterms:created>
  <dcterms:modified xsi:type="dcterms:W3CDTF">2024-12-06T10:51:34Z</dcterms:modified>
</cp:coreProperties>
</file>